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2" r:id="rId3"/>
    <p:sldId id="280" r:id="rId4"/>
    <p:sldId id="318" r:id="rId5"/>
    <p:sldId id="272" r:id="rId6"/>
    <p:sldId id="274" r:id="rId7"/>
    <p:sldId id="273" r:id="rId8"/>
    <p:sldId id="298" r:id="rId9"/>
    <p:sldId id="294" r:id="rId10"/>
    <p:sldId id="315" r:id="rId11"/>
    <p:sldId id="316" r:id="rId12"/>
    <p:sldId id="290" r:id="rId13"/>
    <p:sldId id="299" r:id="rId14"/>
    <p:sldId id="295" r:id="rId15"/>
    <p:sldId id="301" r:id="rId16"/>
    <p:sldId id="300" r:id="rId17"/>
    <p:sldId id="281" r:id="rId18"/>
    <p:sldId id="288" r:id="rId19"/>
    <p:sldId id="317" r:id="rId20"/>
    <p:sldId id="307" r:id="rId21"/>
    <p:sldId id="291" r:id="rId22"/>
    <p:sldId id="283" r:id="rId23"/>
    <p:sldId id="306" r:id="rId24"/>
    <p:sldId id="289" r:id="rId25"/>
    <p:sldId id="303" r:id="rId26"/>
    <p:sldId id="304" r:id="rId27"/>
    <p:sldId id="305" r:id="rId28"/>
    <p:sldId id="308" r:id="rId29"/>
    <p:sldId id="310" r:id="rId30"/>
    <p:sldId id="309" r:id="rId31"/>
    <p:sldId id="258" r:id="rId32"/>
    <p:sldId id="259" r:id="rId33"/>
    <p:sldId id="312" r:id="rId34"/>
    <p:sldId id="313" r:id="rId35"/>
    <p:sldId id="260" r:id="rId36"/>
    <p:sldId id="311" r:id="rId37"/>
    <p:sldId id="263" r:id="rId38"/>
    <p:sldId id="264" r:id="rId39"/>
    <p:sldId id="265" r:id="rId40"/>
    <p:sldId id="266" r:id="rId41"/>
    <p:sldId id="267" r:id="rId42"/>
    <p:sldId id="268" r:id="rId43"/>
    <p:sldId id="271" r:id="rId44"/>
    <p:sldId id="269" r:id="rId45"/>
    <p:sldId id="270" r:id="rId46"/>
    <p:sldId id="275" r:id="rId47"/>
    <p:sldId id="276" r:id="rId48"/>
    <p:sldId id="277" r:id="rId49"/>
    <p:sldId id="279" r:id="rId50"/>
    <p:sldId id="278" r:id="rId51"/>
    <p:sldId id="287" r:id="rId52"/>
    <p:sldId id="285" r:id="rId53"/>
    <p:sldId id="286" r:id="rId54"/>
    <p:sldId id="292" r:id="rId55"/>
    <p:sldId id="293" r:id="rId56"/>
    <p:sldId id="314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21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C1564-8C76-4A93-BE3E-60E58C648BCB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F424-596D-4995-BDFB-F84D33F7790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22053-C7BD-46E3-8F3C-0E1D1C90FF9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0342F-1111-453F-A043-2D05B258CF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249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TMM is trimmed mean of M-values and is performed on the counts, not on the RPKM. It's a way to control for samples with different populations of RNA by sort of computing a "global fold change" between samples using a trimmed mean as a scaling factor. If your samples are kind of similar 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eachother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you might not need it, but if you're worried about different populations of RNAs, TMM normalization might help. Then you would use the TMM normalized read counts to compute differential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expresion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19F83-5CEB-48D8-8CB5-89A41E94B14A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Recent work suggests</a:t>
            </a:r>
            <a:r>
              <a:rPr lang="en-US" baseline="0" dirty="0" smtClean="0"/>
              <a:t> that RPKM inadequately accounts for differences in sample library sizes.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19F83-5CEB-48D8-8CB5-89A41E94B14A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258AE382-C227-4F17-AC1D-66934768BB76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CECFFFB-80F0-4FDB-A142-75C166E0E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effectLst/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90800"/>
            <a:ext cx="8458200" cy="1699789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Proposal</a:t>
            </a:r>
            <a:r>
              <a:rPr lang="en-US" sz="2400" dirty="0" smtClean="0"/>
              <a:t>: Boolean Gene Implication Network Construction from single-cell RNA-</a:t>
            </a:r>
            <a:r>
              <a:rPr lang="en-US" sz="2400" dirty="0" err="1" smtClean="0"/>
              <a:t>seq</a:t>
            </a:r>
            <a:r>
              <a:rPr lang="en-US" sz="2400" dirty="0" smtClean="0"/>
              <a:t> data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495800"/>
            <a:ext cx="8458200" cy="914400"/>
          </a:xfrm>
        </p:spPr>
        <p:txBody>
          <a:bodyPr/>
          <a:lstStyle/>
          <a:p>
            <a:pPr algn="ctr"/>
            <a:r>
              <a:rPr lang="en-US" dirty="0" smtClean="0"/>
              <a:t>Brian Arand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4038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 clear statistical dependency between proteins (known relationship in literature)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Majority of cells express in a narrow range.</a:t>
            </a:r>
          </a:p>
          <a:p>
            <a:pPr lvl="1"/>
            <a:r>
              <a:rPr lang="en-US" dirty="0" smtClean="0"/>
              <a:t>The joint density is dominated by small window.</a:t>
            </a:r>
          </a:p>
          <a:p>
            <a:pPr lvl="1"/>
            <a:r>
              <a:rPr lang="en-US" dirty="0" smtClean="0"/>
              <a:t>Hides the functional response of Y across the entire dynamic range of X.</a:t>
            </a:r>
          </a:p>
          <a:p>
            <a:pPr lvl="1"/>
            <a:r>
              <a:rPr lang="en-US" dirty="0" smtClean="0"/>
              <a:t>Consensus Y response is easier to detect in conditional space.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1: DREMI Re-sampling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76" y="1219201"/>
            <a:ext cx="426551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1: DREMI Re-sampling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0" name="AutoShape 2" descr="https://www.sciencemag.org/content/346/6213/1250689/F2.lar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148638" cy="5167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1: DREMI Re-sampling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76" y="1219201"/>
            <a:ext cx="426551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088" y="1219200"/>
            <a:ext cx="449691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1: DREMI Re-sampling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0942"/>
          <a:stretch>
            <a:fillRect/>
          </a:stretch>
        </p:blipFill>
        <p:spPr bwMode="auto">
          <a:xfrm>
            <a:off x="4800600" y="1219201"/>
            <a:ext cx="379879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81000" y="1219200"/>
            <a:ext cx="4724400" cy="4724400"/>
            <a:chOff x="304800" y="1219200"/>
            <a:chExt cx="4724400" cy="4724400"/>
          </a:xfrm>
        </p:grpSpPr>
        <p:grpSp>
          <p:nvGrpSpPr>
            <p:cNvPr id="16" name="Group 15"/>
            <p:cNvGrpSpPr/>
            <p:nvPr/>
          </p:nvGrpSpPr>
          <p:grpSpPr>
            <a:xfrm>
              <a:off x="304800" y="1219200"/>
              <a:ext cx="4724400" cy="4724400"/>
              <a:chOff x="304800" y="1219200"/>
              <a:chExt cx="4724400" cy="47244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304800" y="1219200"/>
                <a:ext cx="4724400" cy="4724400"/>
                <a:chOff x="304800" y="1219200"/>
                <a:chExt cx="4724400" cy="4724400"/>
              </a:xfrm>
            </p:grpSpPr>
            <p:sp>
              <p:nvSpPr>
                <p:cNvPr id="14" name="Rectangle 13"/>
                <p:cNvSpPr/>
                <p:nvPr/>
              </p:nvSpPr>
              <p:spPr>
                <a:xfrm>
                  <a:off x="304800" y="1219200"/>
                  <a:ext cx="4724400" cy="1066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04800" y="4876800"/>
                  <a:ext cx="4724400" cy="1066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5298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4800" y="2133600"/>
                <a:ext cx="4495800" cy="2771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55303" name="Picture 7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9200" y="5181600"/>
              <a:ext cx="2600325" cy="504825"/>
            </a:xfrm>
            <a:prstGeom prst="rect">
              <a:avLst/>
            </a:prstGeom>
            <a:noFill/>
          </p:spPr>
        </p:pic>
      </p:grp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457200" y="9620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1: Discretization/Fuzzification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574357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152" y="6553200"/>
            <a:ext cx="91418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Sahoo</a:t>
            </a:r>
            <a:r>
              <a:rPr lang="en-US" sz="1100" dirty="0"/>
              <a:t>, </a:t>
            </a:r>
            <a:r>
              <a:rPr lang="en-US" sz="1100" dirty="0" err="1"/>
              <a:t>Debashis</a:t>
            </a:r>
            <a:r>
              <a:rPr lang="en-US" sz="1100" dirty="0"/>
              <a:t>, et al. "Boolean implication networks derived from large scale, whole genome microarray datasets." Genome </a:t>
            </a:r>
            <a:r>
              <a:rPr lang="en-US" sz="1100" dirty="0" err="1"/>
              <a:t>Biol</a:t>
            </a:r>
            <a:r>
              <a:rPr lang="en-US" sz="1100" dirty="0"/>
              <a:t> 9.10 (2008): R157.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1: Discretization/Fuzzification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May want to use Y high-low threshold: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Rationale:</a:t>
            </a:r>
          </a:p>
          <a:p>
            <a:pPr lvl="1"/>
            <a:r>
              <a:rPr lang="en-US" dirty="0" smtClean="0"/>
              <a:t>DREMI removes outliers and prevents the inclusion of new outliers upon re-sampling.</a:t>
            </a:r>
          </a:p>
          <a:p>
            <a:pPr lvl="1"/>
            <a:r>
              <a:rPr lang="en-US" dirty="0" smtClean="0"/>
              <a:t>There is a claim then that all data points in the re-sampling represent true signal.</a:t>
            </a:r>
          </a:p>
          <a:p>
            <a:pPr lvl="1"/>
            <a:r>
              <a:rPr lang="en-US" dirty="0" smtClean="0"/>
              <a:t>We are particularly interested in preserving the relative Boolean encoding of points in the presence of rare cell sub-types.</a:t>
            </a:r>
          </a:p>
          <a:p>
            <a:pPr lvl="1"/>
            <a:endParaRPr lang="en-US" dirty="0"/>
          </a:p>
        </p:txBody>
      </p:sp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2800" y="2286000"/>
            <a:ext cx="1828800" cy="60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1: Discretization/Fuzzification</a:t>
            </a:r>
            <a:endParaRPr 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3425" y="1702594"/>
            <a:ext cx="77533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52" y="6553200"/>
            <a:ext cx="91418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Sahoo</a:t>
            </a:r>
            <a:r>
              <a:rPr lang="en-US" sz="1100" dirty="0"/>
              <a:t>, </a:t>
            </a:r>
            <a:r>
              <a:rPr lang="en-US" sz="1100" dirty="0" err="1"/>
              <a:t>Debashis</a:t>
            </a:r>
            <a:r>
              <a:rPr lang="en-US" sz="1100" dirty="0"/>
              <a:t>, et al. "Boolean implication networks derived from large scale, whole genome microarray datasets." Genome </a:t>
            </a:r>
            <a:r>
              <a:rPr lang="en-US" sz="1100" dirty="0" err="1"/>
              <a:t>Biol</a:t>
            </a:r>
            <a:r>
              <a:rPr lang="en-US" sz="1100" dirty="0"/>
              <a:t> 9.10 (2008): R157.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Aim 1: Implication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793432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Aim 1: Boolean Implication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590800"/>
            <a:ext cx="5733629" cy="275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1: Obstacles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Drop-out events</a:t>
            </a:r>
          </a:p>
          <a:p>
            <a:r>
              <a:rPr lang="en-US" dirty="0" smtClean="0"/>
              <a:t>Sample size must be sufficient to estimate conditional probability.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Proposal</a:t>
            </a:r>
          </a:p>
          <a:p>
            <a:pPr lvl="1"/>
            <a:r>
              <a:rPr lang="en-US" b="1" dirty="0" smtClean="0"/>
              <a:t>Aim </a:t>
            </a:r>
            <a:r>
              <a:rPr lang="en-US" b="1" dirty="0" smtClean="0"/>
              <a:t>1| </a:t>
            </a:r>
            <a:r>
              <a:rPr lang="en-US" b="1" dirty="0" smtClean="0"/>
              <a:t>Develop a workflow to construct directed </a:t>
            </a:r>
            <a:r>
              <a:rPr lang="en-US" b="1" dirty="0" smtClean="0"/>
              <a:t>gene </a:t>
            </a:r>
            <a:r>
              <a:rPr lang="en-US" b="1" dirty="0" smtClean="0"/>
              <a:t>implication networks conducive to intuitive analysis of gene expression at the cellular level using single-cell RNA-</a:t>
            </a:r>
            <a:r>
              <a:rPr lang="en-US" b="1" dirty="0" err="1" smtClean="0"/>
              <a:t>seq</a:t>
            </a:r>
            <a:r>
              <a:rPr lang="en-US" b="1" dirty="0" smtClean="0"/>
              <a:t> data</a:t>
            </a:r>
            <a:r>
              <a:rPr lang="en-US" b="1" dirty="0" smtClean="0"/>
              <a:t>.</a:t>
            </a:r>
          </a:p>
          <a:p>
            <a:pPr lvl="1"/>
            <a:r>
              <a:rPr lang="en-US" b="1" dirty="0" smtClean="0"/>
              <a:t>Aim 2|</a:t>
            </a:r>
            <a:r>
              <a:rPr lang="en-US" b="1" dirty="0" smtClean="0"/>
              <a:t> Visualize the constructed </a:t>
            </a:r>
            <a:r>
              <a:rPr lang="en-US" b="1" dirty="0" smtClean="0"/>
              <a:t>directed gene </a:t>
            </a:r>
            <a:r>
              <a:rPr lang="en-US" b="1" dirty="0" smtClean="0"/>
              <a:t>implication network in an intuitive hypothesis generation tool allowing biomedical researchers to develop new hypothesis on gene relationships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Datasets </a:t>
            </a:r>
          </a:p>
          <a:p>
            <a:r>
              <a:rPr lang="en-US" b="1" dirty="0" smtClean="0"/>
              <a:t>Validation</a:t>
            </a:r>
          </a:p>
          <a:p>
            <a:r>
              <a:rPr lang="en-US" b="1" dirty="0" smtClean="0"/>
              <a:t>Questions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2000" b="1" dirty="0" smtClean="0"/>
              <a:t>Visualize for hypothesis generation tool while providing an array of organizational and information tools to aid investigators’ navigation.</a:t>
            </a:r>
          </a:p>
          <a:p>
            <a:pPr marL="914400" lvl="1" indent="-514350"/>
            <a:r>
              <a:rPr lang="en-US" sz="3200" b="1" dirty="0" smtClean="0"/>
              <a:t>Components</a:t>
            </a:r>
          </a:p>
          <a:p>
            <a:pPr marL="1314450" lvl="2" indent="-514350"/>
            <a:r>
              <a:rPr lang="en-US" sz="2800" b="1" dirty="0" smtClean="0"/>
              <a:t>Condensed visual encoding  </a:t>
            </a:r>
          </a:p>
          <a:p>
            <a:pPr marL="1314450" lvl="2" indent="-514350"/>
            <a:r>
              <a:rPr lang="en-US" sz="2800" b="1" dirty="0" smtClean="0"/>
              <a:t>Interactive visualization R package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3: Glyph Edge Visual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275" y="2409825"/>
            <a:ext cx="70294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Aim 3: Hypothesis Generation Application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Brian:Documents:Research:CandidacyProposal:Figures:Edg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6762750" cy="4924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AIM 1 Extended: Pseudotemporal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2000" b="1" dirty="0" smtClean="0"/>
              <a:t>To broaden the scope of </a:t>
            </a:r>
            <a:r>
              <a:rPr lang="en-US" sz="2000" b="1" dirty="0" smtClean="0"/>
              <a:t>the gene </a:t>
            </a:r>
            <a:r>
              <a:rPr lang="en-US" sz="2000" b="1" dirty="0" smtClean="0"/>
              <a:t>implication network construction method to analyze the changes in gene expression implication through a dynamic biological process. </a:t>
            </a:r>
          </a:p>
          <a:p>
            <a:pPr marL="514350" indent="-514350"/>
            <a:r>
              <a:rPr lang="en-US" b="1" dirty="0" smtClean="0"/>
              <a:t>Methodology:</a:t>
            </a:r>
            <a:endParaRPr lang="en-US" dirty="0" smtClean="0"/>
          </a:p>
          <a:p>
            <a:pPr lvl="1"/>
            <a:r>
              <a:rPr lang="en-US" dirty="0" smtClean="0"/>
              <a:t>Pseudotemporal ordering (Monocle)</a:t>
            </a:r>
          </a:p>
          <a:p>
            <a:pPr lvl="1"/>
            <a:r>
              <a:rPr lang="en-US" dirty="0" smtClean="0"/>
              <a:t>Clustering and ‘agreement’</a:t>
            </a:r>
          </a:p>
          <a:p>
            <a:pPr lvl="1"/>
            <a:r>
              <a:rPr lang="en-US" dirty="0" smtClean="0"/>
              <a:t>Construct Boolean implication network per cluster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AIM 1 Extended: Effects </a:t>
            </a:r>
            <a:r>
              <a:rPr lang="en-US" dirty="0" smtClean="0"/>
              <a:t>of Convolved Signals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Brian:Documents:Research:CandidacyProposal:Figures:Mixture Example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990" b="11804"/>
          <a:stretch/>
        </p:blipFill>
        <p:spPr bwMode="auto">
          <a:xfrm>
            <a:off x="2362200" y="2209800"/>
            <a:ext cx="4191000" cy="3318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1 Extended: Monocle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6248400"/>
            <a:ext cx="8686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Trapnell</a:t>
            </a:r>
            <a:r>
              <a:rPr lang="en-US" sz="900" dirty="0"/>
              <a:t>, Cole, et al. "The dynamics and regulators of cell fate decisions are revealed by </a:t>
            </a:r>
            <a:r>
              <a:rPr lang="en-US" sz="900" dirty="0" err="1"/>
              <a:t>pseudotemporal</a:t>
            </a:r>
            <a:r>
              <a:rPr lang="en-US" sz="900" dirty="0"/>
              <a:t> ordering of single cells." </a:t>
            </a:r>
            <a:r>
              <a:rPr lang="en-US" sz="900" i="1" dirty="0"/>
              <a:t>Nature biotechnology</a:t>
            </a:r>
            <a:r>
              <a:rPr lang="en-US" sz="900" dirty="0"/>
              <a:t> 32.4 (2014): 381-386</a:t>
            </a:r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43000"/>
            <a:ext cx="6553200" cy="5002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1 Extended: Monocle </a:t>
            </a:r>
            <a:r>
              <a:rPr lang="en-US" dirty="0" smtClean="0"/>
              <a:t>P-Q Tree</a:t>
            </a:r>
            <a:endParaRPr 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2825" y="1447800"/>
            <a:ext cx="4143375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685800" y="1371600"/>
            <a:ext cx="1752600" cy="4876800"/>
            <a:chOff x="6553200" y="1219201"/>
            <a:chExt cx="1894681" cy="5486397"/>
          </a:xfrm>
        </p:grpSpPr>
        <p:pic>
          <p:nvPicPr>
            <p:cNvPr id="77825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 l="6494"/>
            <a:stretch>
              <a:fillRect/>
            </a:stretch>
          </p:blipFill>
          <p:spPr bwMode="auto">
            <a:xfrm rot="5400000">
              <a:off x="4757342" y="3015059"/>
              <a:ext cx="5486397" cy="1894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6629400" y="2895600"/>
              <a:ext cx="3048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553200" y="4724400"/>
              <a:ext cx="3048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6477000"/>
            <a:ext cx="91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Magwene</a:t>
            </a:r>
            <a:r>
              <a:rPr lang="en-US" sz="900" dirty="0"/>
              <a:t>, Paul M., Paul </a:t>
            </a:r>
            <a:r>
              <a:rPr lang="en-US" sz="900" dirty="0" err="1"/>
              <a:t>Lizardi</a:t>
            </a:r>
            <a:r>
              <a:rPr lang="en-US" sz="900" dirty="0"/>
              <a:t>, and </a:t>
            </a:r>
            <a:r>
              <a:rPr lang="en-US" sz="900" dirty="0" err="1"/>
              <a:t>Junhyong</a:t>
            </a:r>
            <a:r>
              <a:rPr lang="en-US" sz="900" dirty="0"/>
              <a:t> Kim. "Reconstructing the temporal ordering of biological samples using microarray data." Bioinformatics 19.7 (2003): 842-850.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AIM 1 Extended: Clustering </a:t>
            </a:r>
            <a:r>
              <a:rPr lang="en-US" dirty="0" smtClean="0"/>
              <a:t>and ‘Agreement’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Agglomerative hierarchical clustering in ICA space.</a:t>
            </a:r>
          </a:p>
          <a:p>
            <a:pPr lvl="1"/>
            <a:r>
              <a:rPr lang="en-US" dirty="0" smtClean="0"/>
              <a:t>Can the MST diameter comment of the order of our clusters?</a:t>
            </a:r>
          </a:p>
          <a:p>
            <a:pPr lvl="1"/>
            <a:r>
              <a:rPr lang="en-US" dirty="0" smtClean="0"/>
              <a:t>Use sample ordering output by Monocle, </a:t>
            </a:r>
            <a:r>
              <a:rPr lang="el-GR" i="1" dirty="0" smtClean="0"/>
              <a:t>π</a:t>
            </a:r>
            <a:r>
              <a:rPr lang="en-US" i="1" dirty="0"/>
              <a:t>(</a:t>
            </a:r>
            <a:r>
              <a:rPr lang="en-US" i="1" dirty="0" err="1" smtClean="0"/>
              <a:t>i</a:t>
            </a:r>
            <a:r>
              <a:rPr lang="en-US" i="1" dirty="0" smtClean="0"/>
              <a:t>), to order clusters with average cluster index:</a:t>
            </a:r>
            <a:endParaRPr lang="en-US" dirty="0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28800" y="4572000"/>
            <a:ext cx="11801193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AIM 1 Extended: Construct </a:t>
            </a:r>
            <a:r>
              <a:rPr lang="en-US" dirty="0" smtClean="0"/>
              <a:t>Boolean implication network per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 implication network for each cluster</a:t>
            </a:r>
          </a:p>
          <a:p>
            <a:pPr lvl="1"/>
            <a:r>
              <a:rPr lang="en-US" dirty="0" smtClean="0"/>
              <a:t>Decouples gene implication from stages in </a:t>
            </a:r>
            <a:r>
              <a:rPr lang="en-US" dirty="0" err="1" smtClean="0"/>
              <a:t>pseudotime</a:t>
            </a:r>
            <a:r>
              <a:rPr lang="en-US" dirty="0" smtClean="0"/>
              <a:t>/progression.</a:t>
            </a:r>
            <a:endParaRPr lang="en-US" dirty="0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 &amp;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i="1" dirty="0" smtClean="0"/>
              <a:t>GSE60749</a:t>
            </a:r>
            <a:r>
              <a:rPr lang="en-US" i="1" dirty="0" smtClean="0"/>
              <a:t> is an examination of </a:t>
            </a:r>
            <a:r>
              <a:rPr lang="en-US" i="1" dirty="0" err="1" smtClean="0"/>
              <a:t>pluripotent</a:t>
            </a:r>
            <a:r>
              <a:rPr lang="en-US" i="1" dirty="0" smtClean="0"/>
              <a:t> stem cells (PSCs) in </a:t>
            </a:r>
            <a:r>
              <a:rPr lang="en-US" i="1" dirty="0" err="1" smtClean="0"/>
              <a:t>mus</a:t>
            </a:r>
            <a:r>
              <a:rPr lang="en-US" i="1" dirty="0" smtClean="0"/>
              <a:t> </a:t>
            </a:r>
            <a:r>
              <a:rPr lang="en-US" i="1" dirty="0" err="1" smtClean="0"/>
              <a:t>musculus</a:t>
            </a:r>
            <a:r>
              <a:rPr lang="en-US" i="1" dirty="0" smtClean="0"/>
              <a:t> brain tissues. A cluster analysis by Kumar et al. find that there were two clusters. One composed of 98% of the samples and the other only 8% or 14 individual cells. This breakdown may constitute a rare cellular state suitable to evaluate the utility of DREMI-based </a:t>
            </a:r>
            <a:r>
              <a:rPr lang="en-US" i="1" dirty="0" err="1" smtClean="0"/>
              <a:t>subsampling</a:t>
            </a:r>
            <a:r>
              <a:rPr lang="en-US" i="1" dirty="0" smtClean="0"/>
              <a:t> techniques. </a:t>
            </a:r>
            <a:endParaRPr lang="en-US" dirty="0" smtClean="0"/>
          </a:p>
          <a:p>
            <a:r>
              <a:rPr lang="en-US" b="1" i="1" dirty="0" smtClean="0"/>
              <a:t>GSE64016</a:t>
            </a:r>
            <a:r>
              <a:rPr lang="en-US" i="1" dirty="0" smtClean="0"/>
              <a:t> provides 460 human embryonic stem cells (</a:t>
            </a:r>
            <a:r>
              <a:rPr lang="en-US" i="1" dirty="0" err="1" smtClean="0"/>
              <a:t>hESC</a:t>
            </a:r>
            <a:r>
              <a:rPr lang="en-US" i="1" dirty="0" smtClean="0"/>
              <a:t>)—213 H1 single cells and 247 H1-Fucci labeled single cells. With a palatable number of samples, and labeled cycle stage data, this dataset can help evaluate the accuracy of </a:t>
            </a:r>
            <a:r>
              <a:rPr lang="en-US" i="1" dirty="0" err="1" smtClean="0"/>
              <a:t>pseudotemporal</a:t>
            </a:r>
            <a:r>
              <a:rPr lang="en-US" i="1" dirty="0" smtClean="0"/>
              <a:t> ordering. </a:t>
            </a:r>
            <a:endParaRPr lang="en-US" dirty="0" smtClean="0"/>
          </a:p>
          <a:p>
            <a:r>
              <a:rPr lang="en-US" b="1" i="1" dirty="0" smtClean="0"/>
              <a:t>GSE65525</a:t>
            </a:r>
            <a:r>
              <a:rPr lang="en-US" i="1" dirty="0" smtClean="0"/>
              <a:t> provides ~3000 UMI-</a:t>
            </a:r>
            <a:r>
              <a:rPr lang="en-US" i="1" dirty="0" err="1" smtClean="0"/>
              <a:t>barcoded</a:t>
            </a:r>
            <a:r>
              <a:rPr lang="en-US" i="1" dirty="0" smtClean="0"/>
              <a:t>, differentiating, embryonic mouse stem cells from a massively parallelized </a:t>
            </a:r>
            <a:r>
              <a:rPr lang="en-US" i="1" dirty="0" err="1" smtClean="0"/>
              <a:t>microfluidics</a:t>
            </a:r>
            <a:r>
              <a:rPr lang="en-US" i="1" dirty="0" smtClean="0"/>
              <a:t>-based single-cell sequencing technology called </a:t>
            </a:r>
            <a:r>
              <a:rPr lang="en-US" i="1" dirty="0" err="1" smtClean="0"/>
              <a:t>DropSeq</a:t>
            </a:r>
            <a:r>
              <a:rPr lang="en-US" i="1" dirty="0" smtClean="0"/>
              <a:t>. This dataset may be able to alleviate obstacles that arise from insufficient sample sizes.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Gene Regulatory Network Approximation </a:t>
            </a:r>
          </a:p>
          <a:p>
            <a:pPr lvl="1"/>
            <a:r>
              <a:rPr lang="en-US" dirty="0" smtClean="0"/>
              <a:t>A convoluted space</a:t>
            </a:r>
          </a:p>
          <a:p>
            <a:pPr lvl="2"/>
            <a:r>
              <a:rPr lang="en-US" dirty="0" smtClean="0"/>
              <a:t>Transcription Factors &amp; co-factors</a:t>
            </a:r>
          </a:p>
          <a:p>
            <a:pPr lvl="3"/>
            <a:r>
              <a:rPr lang="en-US" dirty="0" smtClean="0"/>
              <a:t>Promoters and Repressors</a:t>
            </a:r>
          </a:p>
          <a:p>
            <a:pPr lvl="2"/>
            <a:r>
              <a:rPr lang="en-US" dirty="0" smtClean="0"/>
              <a:t>Time latency effect</a:t>
            </a:r>
          </a:p>
          <a:p>
            <a:pPr lvl="2"/>
            <a:r>
              <a:rPr lang="en-US" dirty="0" smtClean="0"/>
              <a:t>Molecular degradation</a:t>
            </a:r>
          </a:p>
          <a:p>
            <a:pPr lvl="2"/>
            <a:r>
              <a:rPr lang="en-US" dirty="0" smtClean="0"/>
              <a:t>Mixture of sub-populations (some which can be rare) </a:t>
            </a:r>
          </a:p>
          <a:p>
            <a:r>
              <a:rPr lang="en-US" dirty="0" smtClean="0"/>
              <a:t>Limitations of bulk </a:t>
            </a:r>
            <a:r>
              <a:rPr lang="en-US" dirty="0" err="1" smtClean="0"/>
              <a:t>transcriptomics</a:t>
            </a:r>
            <a:endParaRPr lang="en-US" dirty="0" smtClean="0"/>
          </a:p>
          <a:p>
            <a:pPr lvl="1"/>
            <a:r>
              <a:rPr lang="en-US" dirty="0" smtClean="0"/>
              <a:t>Averaging effects of cellular information at tissue resolution</a:t>
            </a:r>
          </a:p>
          <a:p>
            <a:pPr lvl="1"/>
            <a:r>
              <a:rPr lang="en-US" dirty="0" smtClean="0"/>
              <a:t>Simpson’s Paradox -&gt; divide and conquer strategy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352800"/>
            <a:ext cx="2971800" cy="8382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ARACNE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I(g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,g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) &lt;= min[I(g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,g</a:t>
            </a:r>
            <a:r>
              <a:rPr lang="en-US" sz="2000" baseline="-25000" dirty="0" smtClean="0"/>
              <a:t>2</a:t>
            </a:r>
            <a:r>
              <a:rPr lang="en-US" sz="2000" dirty="0"/>
              <a:t>), I(</a:t>
            </a:r>
            <a:r>
              <a:rPr lang="en-US" sz="2000" dirty="0" smtClean="0"/>
              <a:t>g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,g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)]</a:t>
            </a:r>
            <a:endParaRPr lang="en-US" sz="2000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381000"/>
            <a:ext cx="4509404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scLVM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-18635" b="-18635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SCLVM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-18635" b="-186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989048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scLVM</a:t>
            </a:r>
            <a:r>
              <a:rPr lang="en-US" dirty="0" smtClean="0"/>
              <a:t>: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087" y="1712654"/>
            <a:ext cx="6880440" cy="103822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750879"/>
            <a:ext cx="8229600" cy="3375284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 smtClean="0"/>
              <a:t>C </a:t>
            </a:r>
            <a:r>
              <a:rPr lang="en-US" dirty="0"/>
              <a:t>– </a:t>
            </a:r>
            <a:r>
              <a:rPr lang="en-US" dirty="0" smtClean="0"/>
              <a:t>known covariates</a:t>
            </a:r>
          </a:p>
          <a:p>
            <a:pPr marL="114300" indent="0">
              <a:buNone/>
            </a:pPr>
            <a:r>
              <a:rPr lang="en-US" dirty="0" smtClean="0"/>
              <a:t>U – weights  </a:t>
            </a:r>
          </a:p>
          <a:p>
            <a:pPr marL="114300" indent="0">
              <a:buNone/>
            </a:pPr>
            <a:r>
              <a:rPr lang="en-US" dirty="0" smtClean="0"/>
              <a:t>X</a:t>
            </a:r>
            <a:r>
              <a:rPr lang="en-US" dirty="0"/>
              <a:t> – </a:t>
            </a:r>
            <a:r>
              <a:rPr lang="en-US" dirty="0" smtClean="0"/>
              <a:t>hidden factors</a:t>
            </a:r>
          </a:p>
          <a:p>
            <a:pPr marL="114300" indent="0">
              <a:buNone/>
            </a:pPr>
            <a:r>
              <a:rPr lang="en-US" dirty="0" smtClean="0"/>
              <a:t>W</a:t>
            </a:r>
            <a:r>
              <a:rPr lang="en-US" dirty="0"/>
              <a:t> – </a:t>
            </a:r>
            <a:r>
              <a:rPr lang="en-US" dirty="0" smtClean="0"/>
              <a:t>weights</a:t>
            </a:r>
          </a:p>
          <a:p>
            <a:pPr marL="114300" indent="0">
              <a:buNone/>
            </a:pPr>
            <a:r>
              <a:rPr lang="en-US" dirty="0" smtClean="0"/>
              <a:t>µ</a:t>
            </a:r>
            <a:r>
              <a:rPr lang="en-US" dirty="0"/>
              <a:t> – </a:t>
            </a:r>
            <a:r>
              <a:rPr lang="en-US" dirty="0" smtClean="0"/>
              <a:t>mean</a:t>
            </a:r>
          </a:p>
          <a:p>
            <a:pPr marL="114300" indent="0">
              <a:buNone/>
            </a:pPr>
            <a:r>
              <a:rPr lang="en-US" dirty="0" err="1" smtClean="0"/>
              <a:t>ψ</a:t>
            </a:r>
            <a:r>
              <a:rPr lang="en-US" dirty="0"/>
              <a:t> – </a:t>
            </a:r>
            <a:r>
              <a:rPr lang="en-US" dirty="0" smtClean="0"/>
              <a:t>Gaussian distributed residuals </a:t>
            </a:r>
            <a:r>
              <a:rPr lang="en-US" dirty="0"/>
              <a:t> </a:t>
            </a:r>
            <a:r>
              <a:rPr lang="en-US" dirty="0" err="1" smtClean="0"/>
              <a:t>ψ~N</a:t>
            </a:r>
            <a:r>
              <a:rPr lang="en-US" dirty="0" smtClean="0"/>
              <a:t>(0,v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8337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Drop-</a:t>
            </a:r>
            <a:r>
              <a:rPr lang="en-US" dirty="0" err="1" smtClean="0"/>
              <a:t>Seq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-20304" b="-20304"/>
          <a:stretch>
            <a:fillRect/>
          </a:stretch>
        </p:blipFill>
        <p:spPr>
          <a:xfrm>
            <a:off x="304800" y="1554163"/>
            <a:ext cx="8686800" cy="4525962"/>
          </a:xfrm>
        </p:spPr>
      </p:pic>
    </p:spTree>
    <p:extLst>
      <p:ext uri="{BB962C8B-B14F-4D97-AF65-F5344CB8AC3E}">
        <p14:creationId xmlns:p14="http://schemas.microsoft.com/office/powerpoint/2010/main" xmlns="" val="372721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Rank Matrix Completion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-62203" b="-62203"/>
          <a:stretch>
            <a:fillRect/>
          </a:stretch>
        </p:blipFill>
        <p:spPr>
          <a:xfrm>
            <a:off x="304800" y="304800"/>
            <a:ext cx="8686800" cy="4525963"/>
          </a:xfrm>
        </p:spPr>
      </p:pic>
      <p:sp>
        <p:nvSpPr>
          <p:cNvPr id="5" name="Rectangle 4"/>
          <p:cNvSpPr/>
          <p:nvPr/>
        </p:nvSpPr>
        <p:spPr>
          <a:xfrm>
            <a:off x="76200" y="6477000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Write et al. Low</a:t>
            </a:r>
            <a:r>
              <a:rPr lang="en-US" sz="1200" dirty="0"/>
              <a:t>-Rank Matrix Recovery and Completion via Convex Optimization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MGH30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11430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2954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</a:p>
        </p:txBody>
      </p:sp>
      <p:pic>
        <p:nvPicPr>
          <p:cNvPr id="9" name="Picture 2" descr="C:\Users\Student\My Research\SingleCellRPCA\Figures\signatureCentroidsI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1371600" cy="4800600"/>
          </a:xfrm>
          <a:prstGeom prst="rect">
            <a:avLst/>
          </a:prstGeom>
          <a:noFill/>
        </p:spPr>
      </p:pic>
      <p:pic>
        <p:nvPicPr>
          <p:cNvPr id="10" name="Picture 2" descr="C:\Users\Student\My Research\SingleCellRPCA\Figures\signatureCentroidsI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0" y="1752600"/>
            <a:ext cx="1371600" cy="4800600"/>
          </a:xfrm>
          <a:prstGeom prst="rect">
            <a:avLst/>
          </a:prstGeom>
          <a:noFill/>
        </p:spPr>
      </p:pic>
      <p:pic>
        <p:nvPicPr>
          <p:cNvPr id="7" name="Picture 2" descr="C:\Users\Student\My Research\SingleCellRPCA\Figures\MGH3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9200" y="1752600"/>
            <a:ext cx="2952749" cy="4724400"/>
          </a:xfrm>
          <a:prstGeom prst="rect">
            <a:avLst/>
          </a:prstGeom>
          <a:noFill/>
        </p:spPr>
      </p:pic>
      <p:pic>
        <p:nvPicPr>
          <p:cNvPr id="8" name="Picture 7" descr="MGH28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3000" y="1752600"/>
            <a:ext cx="2954654" cy="472744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MGH31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11430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2954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</a:p>
        </p:txBody>
      </p:sp>
      <p:pic>
        <p:nvPicPr>
          <p:cNvPr id="9" name="Picture 2" descr="C:\Users\Student\My Research\SingleCellRPCA\Figures\signatureCentroidsI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1371600" cy="4800600"/>
          </a:xfrm>
          <a:prstGeom prst="rect">
            <a:avLst/>
          </a:prstGeom>
          <a:noFill/>
        </p:spPr>
      </p:pic>
      <p:pic>
        <p:nvPicPr>
          <p:cNvPr id="10" name="Picture 2" descr="C:\Users\Student\My Research\SingleCellRPCA\Figures\signatureCentroidsI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0" y="1752600"/>
            <a:ext cx="1371600" cy="4800600"/>
          </a:xfrm>
          <a:prstGeom prst="rect">
            <a:avLst/>
          </a:prstGeom>
          <a:noFill/>
        </p:spPr>
      </p:pic>
      <p:pic>
        <p:nvPicPr>
          <p:cNvPr id="7" name="Picture 2" descr="C:\Users\Student\My Research\SingleCellRPCA\Figures\MGH3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9200" y="1752600"/>
            <a:ext cx="2952749" cy="4724400"/>
          </a:xfrm>
          <a:prstGeom prst="rect">
            <a:avLst/>
          </a:prstGeom>
          <a:noFill/>
        </p:spPr>
      </p:pic>
      <p:pic>
        <p:nvPicPr>
          <p:cNvPr id="8" name="Picture 7" descr="MGH28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3000" y="1752600"/>
            <a:ext cx="2954654" cy="47274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orkflow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304800"/>
            <a:ext cx="5292402" cy="6248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 large change in some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&gt;&gt; MGH26(1:3,1:3)</a:t>
            </a:r>
          </a:p>
          <a:p>
            <a:endParaRPr lang="fr-FR" dirty="0" smtClean="0"/>
          </a:p>
          <a:p>
            <a:r>
              <a:rPr lang="fr-FR" dirty="0" smtClean="0"/>
              <a:t>ans =</a:t>
            </a:r>
          </a:p>
          <a:p>
            <a:endParaRPr lang="fr-FR" dirty="0" smtClean="0"/>
          </a:p>
          <a:p>
            <a:r>
              <a:rPr lang="fr-FR" dirty="0" smtClean="0"/>
              <a:t>   -3.8015   -3.8015   -3.8015</a:t>
            </a:r>
          </a:p>
          <a:p>
            <a:r>
              <a:rPr lang="fr-FR" dirty="0" smtClean="0"/>
              <a:t>   -3.8899   -3.8899   -3.8899</a:t>
            </a:r>
          </a:p>
          <a:p>
            <a:r>
              <a:rPr lang="fr-FR" dirty="0" smtClean="0"/>
              <a:t>   -3.9856   -3.1587    1.7331</a:t>
            </a:r>
          </a:p>
          <a:p>
            <a:endParaRPr lang="fr-FR" dirty="0" smtClean="0"/>
          </a:p>
          <a:p>
            <a:r>
              <a:rPr lang="fr-FR" dirty="0" smtClean="0"/>
              <a:t>&gt;&gt; MGH26p(1:3,1:3)</a:t>
            </a:r>
          </a:p>
          <a:p>
            <a:endParaRPr lang="fr-FR" dirty="0" smtClean="0"/>
          </a:p>
          <a:p>
            <a:r>
              <a:rPr lang="fr-FR" dirty="0" smtClean="0"/>
              <a:t>ans =</a:t>
            </a:r>
          </a:p>
          <a:p>
            <a:endParaRPr lang="fr-FR" dirty="0" smtClean="0"/>
          </a:p>
          <a:p>
            <a:r>
              <a:rPr lang="fr-FR" dirty="0" smtClean="0"/>
              <a:t>   -3.8011   -3.8007   -3.8015</a:t>
            </a:r>
          </a:p>
          <a:p>
            <a:r>
              <a:rPr lang="fr-FR" dirty="0" smtClean="0"/>
              <a:t>   -2.0559   -2.3092   -3.9141</a:t>
            </a:r>
          </a:p>
          <a:p>
            <a:r>
              <a:rPr lang="fr-FR" dirty="0" smtClean="0"/>
              <a:t>   -0.5387   -0.6750    0.9668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MGH26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81000" y="1295400"/>
            <a:ext cx="4114800" cy="11430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91200" y="12954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</a:p>
        </p:txBody>
      </p:sp>
      <p:pic>
        <p:nvPicPr>
          <p:cNvPr id="7" name="Picture 2" descr="C:\Users\Student\My Research\SingleCellRPCA\Figures\MGH3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81000" y="1752601"/>
            <a:ext cx="2952749" cy="4724398"/>
          </a:xfrm>
          <a:prstGeom prst="rect">
            <a:avLst/>
          </a:prstGeom>
          <a:noFill/>
        </p:spPr>
      </p:pic>
      <p:pic>
        <p:nvPicPr>
          <p:cNvPr id="10" name="Picture 9" descr="MGH28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1752600"/>
            <a:ext cx="2954654" cy="4727448"/>
          </a:xfrm>
          <a:prstGeom prst="rect">
            <a:avLst/>
          </a:prstGeom>
        </p:spPr>
      </p:pic>
      <p:pic>
        <p:nvPicPr>
          <p:cNvPr id="11" name="Picture 2" descr="C:\Users\Student\My Research\SingleCellRPCA\Figures\MGH31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276600" y="1752600"/>
            <a:ext cx="2952748" cy="47243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MGH31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81000" y="1295400"/>
            <a:ext cx="4114800" cy="11430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91200" y="12954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</a:p>
        </p:txBody>
      </p:sp>
      <p:pic>
        <p:nvPicPr>
          <p:cNvPr id="7" name="Picture 2" descr="C:\Users\Student\My Research\SingleCellRPCA\Figures\MGH3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81000" y="1752601"/>
            <a:ext cx="2952748" cy="4724398"/>
          </a:xfrm>
          <a:prstGeom prst="rect">
            <a:avLst/>
          </a:prstGeom>
          <a:noFill/>
        </p:spPr>
      </p:pic>
      <p:pic>
        <p:nvPicPr>
          <p:cNvPr id="10" name="Picture 9" descr="MGH28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1752601"/>
            <a:ext cx="2954654" cy="4727446"/>
          </a:xfrm>
          <a:prstGeom prst="rect">
            <a:avLst/>
          </a:prstGeom>
        </p:spPr>
      </p:pic>
      <p:pic>
        <p:nvPicPr>
          <p:cNvPr id="11" name="Picture 2" descr="C:\Users\Student\My Research\SingleCellRPCA\Figures\MGH31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276600" y="1752600"/>
            <a:ext cx="2952748" cy="47243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orkflow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304800"/>
            <a:ext cx="5292402" cy="6248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Student\My Research\Single Cell RNA Seq\Figures\frequencyNetwork_0.3_logDistribution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8600" y="228600"/>
            <a:ext cx="8686800" cy="647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3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Starry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362200" cy="4525963"/>
          </a:xfrm>
        </p:spPr>
        <p:txBody>
          <a:bodyPr>
            <a:normAutofit/>
          </a:bodyPr>
          <a:lstStyle/>
          <a:p>
            <a:r>
              <a:rPr lang="en-US" sz="1400" dirty="0" smtClean="0"/>
              <a:t>Custom visualization</a:t>
            </a:r>
          </a:p>
          <a:p>
            <a:r>
              <a:rPr lang="en-US" sz="1400" dirty="0" smtClean="0"/>
              <a:t>Encoding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Fisher’s Exact Test</a:t>
            </a:r>
          </a:p>
          <a:p>
            <a:pPr lvl="1"/>
            <a:r>
              <a:rPr lang="en-US" sz="1000" dirty="0" smtClean="0"/>
              <a:t>Over encoded</a:t>
            </a:r>
          </a:p>
          <a:p>
            <a:endParaRPr lang="en-US" sz="1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52400"/>
            <a:ext cx="603993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2324134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moduleCompareStaryMap2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34829"/>
            <a:ext cx="5715000" cy="6823171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8" descr="moduleCompareStaryMap2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10200" y="0"/>
            <a:ext cx="3657600" cy="4366830"/>
          </a:xfrm>
        </p:spPr>
      </p:pic>
      <p:sp>
        <p:nvSpPr>
          <p:cNvPr id="4" name="Oval 3"/>
          <p:cNvSpPr/>
          <p:nvPr/>
        </p:nvSpPr>
        <p:spPr>
          <a:xfrm>
            <a:off x="2209800" y="4114800"/>
            <a:ext cx="152400" cy="152400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19400" y="4648200"/>
            <a:ext cx="152400" cy="152400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28800" y="4953000"/>
            <a:ext cx="152400" cy="152400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62400" y="3200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91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72200" y="4648200"/>
            <a:ext cx="152400" cy="1524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38800" y="5257800"/>
            <a:ext cx="152400" cy="1524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81600" y="4267200"/>
            <a:ext cx="152400" cy="1524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76800" y="1600200"/>
            <a:ext cx="152400" cy="152400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62400" y="1752600"/>
            <a:ext cx="152400" cy="152400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724400" y="2133600"/>
            <a:ext cx="152400" cy="152400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52800" y="2286000"/>
            <a:ext cx="152400" cy="152400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2471732">
            <a:off x="3377991" y="3115581"/>
            <a:ext cx="3641448" cy="237061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5171171">
            <a:off x="2378665" y="1319822"/>
            <a:ext cx="3641448" cy="237061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8959287">
            <a:off x="1536341" y="2983566"/>
            <a:ext cx="3641448" cy="2370619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5" idx="6"/>
            <a:endCxn id="13" idx="2"/>
          </p:cNvCxnSpPr>
          <p:nvPr/>
        </p:nvCxnSpPr>
        <p:spPr>
          <a:xfrm flipV="1">
            <a:off x="4114800" y="1676400"/>
            <a:ext cx="762000" cy="1524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7"/>
            <a:endCxn id="13" idx="4"/>
          </p:cNvCxnSpPr>
          <p:nvPr/>
        </p:nvCxnSpPr>
        <p:spPr>
          <a:xfrm flipV="1">
            <a:off x="4854482" y="1752600"/>
            <a:ext cx="98518" cy="4033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6" idx="1"/>
            <a:endCxn id="15" idx="5"/>
          </p:cNvCxnSpPr>
          <p:nvPr/>
        </p:nvCxnSpPr>
        <p:spPr>
          <a:xfrm flipH="1" flipV="1">
            <a:off x="4092482" y="1882682"/>
            <a:ext cx="654236" cy="27323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7" idx="6"/>
            <a:endCxn id="16" idx="2"/>
          </p:cNvCxnSpPr>
          <p:nvPr/>
        </p:nvCxnSpPr>
        <p:spPr>
          <a:xfrm flipV="1">
            <a:off x="3505200" y="2209800"/>
            <a:ext cx="1219200" cy="1524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3" idx="3"/>
            <a:endCxn id="17" idx="7"/>
          </p:cNvCxnSpPr>
          <p:nvPr/>
        </p:nvCxnSpPr>
        <p:spPr>
          <a:xfrm flipH="1">
            <a:off x="3482882" y="1730282"/>
            <a:ext cx="1416236" cy="57803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7"/>
            <a:endCxn id="16" idx="3"/>
          </p:cNvCxnSpPr>
          <p:nvPr/>
        </p:nvCxnSpPr>
        <p:spPr>
          <a:xfrm flipV="1">
            <a:off x="4092482" y="2263682"/>
            <a:ext cx="654236" cy="959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0"/>
            <a:endCxn id="15" idx="4"/>
          </p:cNvCxnSpPr>
          <p:nvPr/>
        </p:nvCxnSpPr>
        <p:spPr>
          <a:xfrm flipV="1">
            <a:off x="4038600" y="190500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9" idx="1"/>
            <a:endCxn id="8" idx="5"/>
          </p:cNvCxnSpPr>
          <p:nvPr/>
        </p:nvCxnSpPr>
        <p:spPr>
          <a:xfrm flipH="1" flipV="1">
            <a:off x="4092482" y="3330482"/>
            <a:ext cx="120836" cy="197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9" idx="7"/>
            <a:endCxn id="15" idx="4"/>
          </p:cNvCxnSpPr>
          <p:nvPr/>
        </p:nvCxnSpPr>
        <p:spPr>
          <a:xfrm flipH="1" flipV="1">
            <a:off x="4038600" y="1905000"/>
            <a:ext cx="282482" cy="1622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9" idx="7"/>
            <a:endCxn id="16" idx="4"/>
          </p:cNvCxnSpPr>
          <p:nvPr/>
        </p:nvCxnSpPr>
        <p:spPr>
          <a:xfrm flipV="1">
            <a:off x="4321082" y="2286000"/>
            <a:ext cx="479518" cy="1241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5"/>
            <a:endCxn id="12" idx="1"/>
          </p:cNvCxnSpPr>
          <p:nvPr/>
        </p:nvCxnSpPr>
        <p:spPr>
          <a:xfrm>
            <a:off x="4321082" y="3635282"/>
            <a:ext cx="882836" cy="654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5"/>
            <a:endCxn id="11" idx="1"/>
          </p:cNvCxnSpPr>
          <p:nvPr/>
        </p:nvCxnSpPr>
        <p:spPr>
          <a:xfrm>
            <a:off x="4321082" y="3635282"/>
            <a:ext cx="1340036" cy="1644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6"/>
            <a:endCxn id="10" idx="1"/>
          </p:cNvCxnSpPr>
          <p:nvPr/>
        </p:nvCxnSpPr>
        <p:spPr>
          <a:xfrm>
            <a:off x="4114800" y="3276600"/>
            <a:ext cx="2079718" cy="1393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2" idx="4"/>
            <a:endCxn id="11" idx="0"/>
          </p:cNvCxnSpPr>
          <p:nvPr/>
        </p:nvCxnSpPr>
        <p:spPr>
          <a:xfrm>
            <a:off x="5257800" y="4419600"/>
            <a:ext cx="457200" cy="838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0" idx="0"/>
            <a:endCxn id="13" idx="5"/>
          </p:cNvCxnSpPr>
          <p:nvPr/>
        </p:nvCxnSpPr>
        <p:spPr>
          <a:xfrm flipH="1" flipV="1">
            <a:off x="5006882" y="1730282"/>
            <a:ext cx="1241518" cy="2917918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2" idx="6"/>
            <a:endCxn id="10" idx="2"/>
          </p:cNvCxnSpPr>
          <p:nvPr/>
        </p:nvCxnSpPr>
        <p:spPr>
          <a:xfrm>
            <a:off x="5334000" y="4343400"/>
            <a:ext cx="838200" cy="381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7"/>
            <a:endCxn id="10" idx="3"/>
          </p:cNvCxnSpPr>
          <p:nvPr/>
        </p:nvCxnSpPr>
        <p:spPr>
          <a:xfrm flipV="1">
            <a:off x="5768882" y="4778282"/>
            <a:ext cx="425636" cy="5018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6" idx="2"/>
            <a:endCxn id="7" idx="6"/>
          </p:cNvCxnSpPr>
          <p:nvPr/>
        </p:nvCxnSpPr>
        <p:spPr>
          <a:xfrm flipH="1">
            <a:off x="1981200" y="4724400"/>
            <a:ext cx="838200" cy="3048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7" idx="0"/>
            <a:endCxn id="4" idx="3"/>
          </p:cNvCxnSpPr>
          <p:nvPr/>
        </p:nvCxnSpPr>
        <p:spPr>
          <a:xfrm flipV="1">
            <a:off x="1905000" y="4244882"/>
            <a:ext cx="327118" cy="70811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5"/>
            <a:endCxn id="6" idx="1"/>
          </p:cNvCxnSpPr>
          <p:nvPr/>
        </p:nvCxnSpPr>
        <p:spPr>
          <a:xfrm>
            <a:off x="2339882" y="4244882"/>
            <a:ext cx="501836" cy="42563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" idx="7"/>
            <a:endCxn id="8" idx="3"/>
          </p:cNvCxnSpPr>
          <p:nvPr/>
        </p:nvCxnSpPr>
        <p:spPr>
          <a:xfrm flipV="1">
            <a:off x="2339882" y="3330482"/>
            <a:ext cx="1644836" cy="80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" idx="7"/>
            <a:endCxn id="9" idx="3"/>
          </p:cNvCxnSpPr>
          <p:nvPr/>
        </p:nvCxnSpPr>
        <p:spPr>
          <a:xfrm flipV="1">
            <a:off x="2949482" y="3635282"/>
            <a:ext cx="1263836" cy="1035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4"/>
            <a:endCxn id="7" idx="7"/>
          </p:cNvCxnSpPr>
          <p:nvPr/>
        </p:nvCxnSpPr>
        <p:spPr>
          <a:xfrm flipH="1">
            <a:off x="1958882" y="3352800"/>
            <a:ext cx="2079718" cy="1622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" idx="0"/>
            <a:endCxn id="17" idx="3"/>
          </p:cNvCxnSpPr>
          <p:nvPr/>
        </p:nvCxnSpPr>
        <p:spPr>
          <a:xfrm flipV="1">
            <a:off x="2286000" y="2416082"/>
            <a:ext cx="1089118" cy="1698718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Normalizations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T</a:t>
            </a:r>
            <a:r>
              <a:rPr lang="en-US" dirty="0" smtClean="0"/>
              <a:t>otal </a:t>
            </a:r>
            <a:r>
              <a:rPr lang="en-US" b="1" dirty="0" smtClean="0"/>
              <a:t>C</a:t>
            </a:r>
            <a:r>
              <a:rPr lang="en-US" dirty="0" smtClean="0"/>
              <a:t>ount</a:t>
            </a:r>
          </a:p>
          <a:p>
            <a:r>
              <a:rPr lang="en-US" b="1" dirty="0" smtClean="0"/>
              <a:t>U</a:t>
            </a:r>
            <a:r>
              <a:rPr lang="en-US" dirty="0" smtClean="0"/>
              <a:t>pper </a:t>
            </a:r>
            <a:r>
              <a:rPr lang="en-US" b="1" dirty="0" smtClean="0"/>
              <a:t>Q</a:t>
            </a:r>
            <a:r>
              <a:rPr lang="en-US" dirty="0" smtClean="0"/>
              <a:t>uartile</a:t>
            </a:r>
          </a:p>
          <a:p>
            <a:r>
              <a:rPr lang="en-US" b="1" dirty="0" smtClean="0"/>
              <a:t>Med</a:t>
            </a:r>
            <a:r>
              <a:rPr lang="en-US" dirty="0" smtClean="0"/>
              <a:t>ian</a:t>
            </a:r>
          </a:p>
          <a:p>
            <a:r>
              <a:rPr lang="en-US" dirty="0" err="1" smtClean="0"/>
              <a:t>DESeq</a:t>
            </a:r>
            <a:endParaRPr lang="en-US" dirty="0" smtClean="0"/>
          </a:p>
          <a:p>
            <a:r>
              <a:rPr lang="en-US" b="1" dirty="0" smtClean="0"/>
              <a:t>T</a:t>
            </a:r>
            <a:r>
              <a:rPr lang="en-US" dirty="0" smtClean="0"/>
              <a:t>rimmed </a:t>
            </a:r>
            <a:r>
              <a:rPr lang="en-US" b="1" dirty="0" smtClean="0"/>
              <a:t>M</a:t>
            </a:r>
            <a:r>
              <a:rPr lang="en-US" dirty="0" smtClean="0"/>
              <a:t>ean</a:t>
            </a:r>
          </a:p>
          <a:p>
            <a:pPr>
              <a:buNone/>
            </a:pPr>
            <a:r>
              <a:rPr lang="en-US" dirty="0" smtClean="0"/>
              <a:t>     of </a:t>
            </a:r>
            <a:r>
              <a:rPr lang="en-US" b="1" dirty="0" smtClean="0"/>
              <a:t>M</a:t>
            </a:r>
            <a:r>
              <a:rPr lang="en-US" dirty="0" smtClean="0"/>
              <a:t>-values</a:t>
            </a:r>
          </a:p>
          <a:p>
            <a:r>
              <a:rPr lang="en-US" b="1" dirty="0" err="1" smtClean="0"/>
              <a:t>Q</a:t>
            </a:r>
            <a:r>
              <a:rPr lang="en-US" dirty="0" err="1" smtClean="0"/>
              <a:t>uantile</a:t>
            </a:r>
            <a:endParaRPr lang="en-US" dirty="0" smtClean="0"/>
          </a:p>
          <a:p>
            <a:r>
              <a:rPr lang="en-US" dirty="0" smtClean="0"/>
              <a:t>RPKM</a:t>
            </a:r>
          </a:p>
          <a:p>
            <a:r>
              <a:rPr lang="en-US" dirty="0" err="1" smtClean="0"/>
              <a:t>RawCount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AA277-BB63-4794-91AA-7ECA2DD3E21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1143000"/>
            <a:ext cx="5094288" cy="508979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33400" y="6400800"/>
            <a:ext cx="8153400" cy="2555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800" dirty="0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Dillies M et al. </a:t>
            </a:r>
            <a:r>
              <a:rPr lang="en-GB" sz="800" dirty="0" smtClean="0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‘</a:t>
            </a:r>
            <a:r>
              <a:rPr lang="en-US" sz="800" b="1" dirty="0" smtClean="0"/>
              <a:t>A comprehensive evaluation of normalization methods for </a:t>
            </a:r>
            <a:r>
              <a:rPr lang="en-US" sz="800" b="1" dirty="0" err="1" smtClean="0"/>
              <a:t>Illumina</a:t>
            </a:r>
            <a:r>
              <a:rPr lang="en-US" sz="800" b="1" dirty="0" smtClean="0"/>
              <a:t> high-throughput RNA sequencing data analysis.’ </a:t>
            </a:r>
            <a:r>
              <a:rPr lang="en-GB" sz="800" dirty="0" smtClean="0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Brief </a:t>
            </a:r>
            <a:r>
              <a:rPr lang="en-GB" sz="800" dirty="0" err="1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Bioinform</a:t>
            </a:r>
            <a:r>
              <a:rPr lang="en-GB" sz="800" dirty="0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 2012;bib.bbs046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toDavidGSE57872_freqNet_03_clusters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666404"/>
            <a:ext cx="8686800" cy="4896196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RPKM Example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AA277-BB63-4794-91AA-7ECA2DD3E21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" y="2286000"/>
            <a:ext cx="87534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Splice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http://upload.wikimedia.org/wikipedia/commons/0/0a/DNA_alternative_splicing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752600"/>
            <a:ext cx="8458200" cy="4068394"/>
          </a:xfrm>
          <a:prstGeom prst="rect">
            <a:avLst/>
          </a:prstGeom>
          <a:noFill/>
        </p:spPr>
      </p:pic>
      <p:pic>
        <p:nvPicPr>
          <p:cNvPr id="5" name="Picture 2" descr="File:Alt splicing bestiary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9325" y="1143000"/>
            <a:ext cx="3114675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24400" cy="1143000"/>
          </a:xfrm>
        </p:spPr>
        <p:txBody>
          <a:bodyPr/>
          <a:lstStyle/>
          <a:p>
            <a:r>
              <a:rPr lang="en-US" dirty="0" err="1" smtClean="0"/>
              <a:t>Scagnostics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752600"/>
            <a:ext cx="373380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28600"/>
            <a:ext cx="3733800" cy="164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752600"/>
            <a:ext cx="424333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04800" y="6553200"/>
            <a:ext cx="853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Wilkinson, Leland, </a:t>
            </a:r>
            <a:r>
              <a:rPr lang="en-US" sz="1050" dirty="0" err="1"/>
              <a:t>Anushka</a:t>
            </a:r>
            <a:r>
              <a:rPr lang="en-US" sz="1050" dirty="0"/>
              <a:t> </a:t>
            </a:r>
            <a:r>
              <a:rPr lang="en-US" sz="1050" dirty="0" err="1"/>
              <a:t>Anand</a:t>
            </a:r>
            <a:r>
              <a:rPr lang="en-US" sz="1050" dirty="0"/>
              <a:t>, and Robert L. Grossman. "Graph-Theoretic </a:t>
            </a:r>
            <a:r>
              <a:rPr lang="en-US" sz="1050" dirty="0" err="1"/>
              <a:t>Scagnostics</a:t>
            </a:r>
            <a:r>
              <a:rPr lang="en-US" sz="1050" dirty="0"/>
              <a:t>." </a:t>
            </a:r>
            <a:r>
              <a:rPr lang="en-US" sz="1050" i="1" dirty="0"/>
              <a:t>INFOVIS</a:t>
            </a:r>
            <a:r>
              <a:rPr lang="en-US" sz="1050" dirty="0"/>
              <a:t>. Vol. 5. 2005.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Scagexplorer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133600"/>
            <a:ext cx="7947428" cy="274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57200" y="6172200"/>
            <a:ext cx="8229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Dang, Tuan </a:t>
            </a:r>
            <a:r>
              <a:rPr lang="en-US" sz="900" dirty="0" err="1"/>
              <a:t>Nhon</a:t>
            </a:r>
            <a:r>
              <a:rPr lang="en-US" sz="900" dirty="0"/>
              <a:t>, and Lydia Wilkinson. "</a:t>
            </a:r>
            <a:r>
              <a:rPr lang="en-US" sz="900" dirty="0" err="1"/>
              <a:t>Scagexplorer</a:t>
            </a:r>
            <a:r>
              <a:rPr lang="en-US" sz="900" dirty="0"/>
              <a:t>: Exploring </a:t>
            </a:r>
            <a:r>
              <a:rPr lang="en-US" sz="900" dirty="0" err="1"/>
              <a:t>scatterplots</a:t>
            </a:r>
            <a:r>
              <a:rPr lang="en-US" sz="900" dirty="0"/>
              <a:t> by their </a:t>
            </a:r>
            <a:r>
              <a:rPr lang="en-US" sz="900" dirty="0" err="1"/>
              <a:t>scagnostics</a:t>
            </a:r>
            <a:r>
              <a:rPr lang="en-US" sz="900" dirty="0"/>
              <a:t>." </a:t>
            </a:r>
            <a:r>
              <a:rPr lang="en-US" sz="900" i="1" dirty="0"/>
              <a:t>Pacific Visualization Symposium (</a:t>
            </a:r>
            <a:r>
              <a:rPr lang="en-US" sz="900" i="1" dirty="0" err="1"/>
              <a:t>PacificVis</a:t>
            </a:r>
            <a:r>
              <a:rPr lang="en-US" sz="900" i="1" dirty="0"/>
              <a:t>), 2014 IEEE</a:t>
            </a:r>
            <a:r>
              <a:rPr lang="en-US" sz="900" dirty="0"/>
              <a:t>. IEEE, 2014.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SPADE</a:t>
            </a:r>
            <a:endParaRPr lang="en-US" dirty="0"/>
          </a:p>
        </p:txBody>
      </p:sp>
      <p:pic>
        <p:nvPicPr>
          <p:cNvPr id="12290" name="Picture 2" descr="Flowchart of SPADE and SPADE analysis of a simulated data set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447800"/>
            <a:ext cx="5398590" cy="4822208"/>
          </a:xfrm>
          <a:prstGeom prst="rect">
            <a:avLst/>
          </a:prstGeom>
          <a:noFill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524000"/>
            <a:ext cx="2971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" y="6477000"/>
            <a:ext cx="876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/>
              <a:t>Qiu</a:t>
            </a:r>
            <a:r>
              <a:rPr lang="en-US" sz="1050" dirty="0"/>
              <a:t>, </a:t>
            </a:r>
            <a:r>
              <a:rPr lang="en-US" sz="1050" dirty="0" err="1"/>
              <a:t>Peng</a:t>
            </a:r>
            <a:r>
              <a:rPr lang="en-US" sz="1050" dirty="0"/>
              <a:t>, et al. "Extracting a cellular hierarchy from high-dimensional </a:t>
            </a:r>
            <a:r>
              <a:rPr lang="en-US" sz="1050" dirty="0" err="1"/>
              <a:t>cytometry</a:t>
            </a:r>
            <a:r>
              <a:rPr lang="en-US" sz="1050" dirty="0"/>
              <a:t> data with SPADE." </a:t>
            </a:r>
            <a:r>
              <a:rPr lang="en-US" sz="1050" i="1" dirty="0"/>
              <a:t>Nature biotechnology</a:t>
            </a:r>
            <a:r>
              <a:rPr lang="en-US" sz="1050" dirty="0"/>
              <a:t> 29.10 (2011): 886-891.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Hypergeometric:</a:t>
            </a:r>
          </a:p>
          <a:p>
            <a:endParaRPr lang="en-US" dirty="0" smtClean="0"/>
          </a:p>
          <a:p>
            <a:r>
              <a:rPr lang="en-US" dirty="0" smtClean="0"/>
              <a:t>Binomial: </a:t>
            </a:r>
          </a:p>
          <a:p>
            <a:endParaRPr lang="en-US" dirty="0" smtClean="0"/>
          </a:p>
          <a:p>
            <a:r>
              <a:rPr lang="en-US" dirty="0" smtClean="0"/>
              <a:t>Poisson: </a:t>
            </a:r>
          </a:p>
          <a:p>
            <a:endParaRPr lang="en-US" dirty="0" smtClean="0"/>
          </a:p>
          <a:p>
            <a:r>
              <a:rPr lang="en-US" dirty="0" smtClean="0"/>
              <a:t>Negative Binomial: </a:t>
            </a:r>
          </a:p>
        </p:txBody>
      </p:sp>
      <p:pic>
        <p:nvPicPr>
          <p:cNvPr id="53250" name="Picture 2" descr=" P(X = k) = \frac{\binom{K}{k} \binom{N - K}{n-k}}{\binom{N}{n}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990600"/>
            <a:ext cx="1895475" cy="552451"/>
          </a:xfrm>
          <a:prstGeom prst="rect">
            <a:avLst/>
          </a:prstGeom>
          <a:noFill/>
        </p:spPr>
      </p:pic>
      <p:pic>
        <p:nvPicPr>
          <p:cNvPr id="53252" name="Picture 4" descr=" f(k;n,p) = \Pr(X = k) = \binom n k  p^k(1-p)^{n-k}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2286000"/>
            <a:ext cx="3486150" cy="457200"/>
          </a:xfrm>
          <a:prstGeom prst="rect">
            <a:avLst/>
          </a:prstGeom>
          <a:noFill/>
        </p:spPr>
      </p:pic>
      <p:pic>
        <p:nvPicPr>
          <p:cNvPr id="53254" name="Picture 6" descr="\!f(k; \lambda)= \Pr(X{=}k)= \frac{\lambda^k e^{-\lambda}}{k!},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3352800"/>
            <a:ext cx="2343150" cy="419101"/>
          </a:xfrm>
          <a:prstGeom prst="rect">
            <a:avLst/>
          </a:prstGeom>
          <a:noFill/>
        </p:spPr>
      </p:pic>
      <p:pic>
        <p:nvPicPr>
          <p:cNvPr id="53256" name="Picture 8" descr="&#10;    f(k; r, p) \equiv \Pr(X = k) = \binom{k+r-1}{k} p^k(1-p)^r \quad\text{for }k = 0, 1, 2, \dotsc&#10;  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5410200"/>
            <a:ext cx="5448300" cy="45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447800"/>
            <a:ext cx="3009900" cy="12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832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toDavidGSE48865_filt_0002_clusters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228600"/>
            <a:ext cx="6804792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PopVsSCToCytoscape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731837"/>
            <a:ext cx="8640591" cy="559276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 Networks 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Theory:</a:t>
            </a:r>
          </a:p>
          <a:p>
            <a:pPr lvl="1"/>
            <a:r>
              <a:rPr lang="en-US" dirty="0" smtClean="0"/>
              <a:t>Dependency metrics: PCC, Spearman, MI, etc…</a:t>
            </a:r>
          </a:p>
          <a:p>
            <a:r>
              <a:rPr lang="en-US" dirty="0" smtClean="0"/>
              <a:t>Boolean/Fuzzy Logic: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Differential Equations:</a:t>
            </a:r>
          </a:p>
          <a:p>
            <a:pPr lvl="1"/>
            <a:r>
              <a:rPr lang="en-US" dirty="0" smtClean="0"/>
              <a:t>Requires temporal ordering</a:t>
            </a:r>
          </a:p>
          <a:p>
            <a:r>
              <a:rPr lang="en-US" dirty="0" smtClean="0"/>
              <a:t>Bayesian:</a:t>
            </a:r>
          </a:p>
          <a:p>
            <a:pPr lvl="1"/>
            <a:r>
              <a:rPr lang="en-US" dirty="0" smtClean="0"/>
              <a:t>Hypothesis model selection difficult in practice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2000" b="1" dirty="0" smtClean="0"/>
              <a:t>To construct directed Boolean gene implication networks conducive to intuitive analysis of gene expression at the cellular level.</a:t>
            </a:r>
          </a:p>
          <a:p>
            <a:pPr marL="514350" indent="-514350"/>
            <a:r>
              <a:rPr lang="en-US" b="1" dirty="0" smtClean="0"/>
              <a:t>Methodology:</a:t>
            </a:r>
            <a:endParaRPr lang="en-US" dirty="0" smtClean="0"/>
          </a:p>
          <a:p>
            <a:pPr marL="914400" lvl="1" indent="-514350"/>
            <a:r>
              <a:rPr lang="en-US" dirty="0" smtClean="0"/>
              <a:t>DREMI re-sampling</a:t>
            </a:r>
          </a:p>
          <a:p>
            <a:pPr marL="914400" lvl="1" indent="-514350"/>
            <a:r>
              <a:rPr lang="en-US" dirty="0" smtClean="0"/>
              <a:t>Discretization/Fuzzification</a:t>
            </a:r>
          </a:p>
          <a:p>
            <a:pPr marL="914400" lvl="1" indent="-514350"/>
            <a:r>
              <a:rPr lang="en-US" dirty="0" smtClean="0"/>
              <a:t>Implication Classification</a:t>
            </a:r>
          </a:p>
          <a:p>
            <a:pPr marL="914400" lvl="1" indent="-514350"/>
            <a:r>
              <a:rPr lang="en-US" dirty="0" smtClean="0"/>
              <a:t>Network Construction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11038</TotalTime>
  <Words>1149</Words>
  <Application>Microsoft Office PowerPoint</Application>
  <PresentationFormat>On-screen Show (4:3)</PresentationFormat>
  <Paragraphs>186</Paragraphs>
  <Slides>56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Trek</vt:lpstr>
      <vt:lpstr>Proposal: Boolean Gene Implication Network Construction from single-cell RNA-seq data</vt:lpstr>
      <vt:lpstr>Outline</vt:lpstr>
      <vt:lpstr>Motivation</vt:lpstr>
      <vt:lpstr>Slide 4</vt:lpstr>
      <vt:lpstr>Slide 5</vt:lpstr>
      <vt:lpstr>Slide 6</vt:lpstr>
      <vt:lpstr>Slide 7</vt:lpstr>
      <vt:lpstr>Implication Networks Alternatives</vt:lpstr>
      <vt:lpstr>Aim 1</vt:lpstr>
      <vt:lpstr>Aim 1: DREMI Re-sampling</vt:lpstr>
      <vt:lpstr>Aim 1: DREMI Re-sampling</vt:lpstr>
      <vt:lpstr>Aim 1: DREMI Re-sampling</vt:lpstr>
      <vt:lpstr>Aim 1: DREMI Re-sampling</vt:lpstr>
      <vt:lpstr>Aim 1: Discretization/Fuzzification</vt:lpstr>
      <vt:lpstr>Aim 1: Discretization/Fuzzification</vt:lpstr>
      <vt:lpstr>Aim 1: Discretization/Fuzzification</vt:lpstr>
      <vt:lpstr>Aim 1: Implication Classes</vt:lpstr>
      <vt:lpstr>Aim 1: Boolean Implication Network</vt:lpstr>
      <vt:lpstr>AIM 1: Obstacles</vt:lpstr>
      <vt:lpstr>Aim 3</vt:lpstr>
      <vt:lpstr>Aim 3: Glyph Edge Visual Encoding</vt:lpstr>
      <vt:lpstr>Aim 3: Hypothesis Generation Application </vt:lpstr>
      <vt:lpstr>AIM 1 Extended: Pseudotemporal order</vt:lpstr>
      <vt:lpstr>AIM 1 Extended: Effects of Convolved Signals </vt:lpstr>
      <vt:lpstr>AIM 1 Extended: Monocle</vt:lpstr>
      <vt:lpstr>AIM 1 Extended: Monocle P-Q Tree</vt:lpstr>
      <vt:lpstr>AIM 1 Extended: Clustering and ‘Agreement’</vt:lpstr>
      <vt:lpstr>AIM 1 Extended: Construct Boolean implication network per cluster</vt:lpstr>
      <vt:lpstr>Datasets &amp; Validation</vt:lpstr>
      <vt:lpstr>Questions?</vt:lpstr>
      <vt:lpstr>ARACNE</vt:lpstr>
      <vt:lpstr>scLVM</vt:lpstr>
      <vt:lpstr>SCLVM</vt:lpstr>
      <vt:lpstr>scLVM: Model</vt:lpstr>
      <vt:lpstr>SCDE</vt:lpstr>
      <vt:lpstr>Drop-Seq</vt:lpstr>
      <vt:lpstr>Low Rank Matrix Completion</vt:lpstr>
      <vt:lpstr>MGH30</vt:lpstr>
      <vt:lpstr>MGH31</vt:lpstr>
      <vt:lpstr>Not a large change in some values</vt:lpstr>
      <vt:lpstr>MGH26</vt:lpstr>
      <vt:lpstr>MGH31</vt:lpstr>
      <vt:lpstr>Slide 43</vt:lpstr>
      <vt:lpstr>Slide 44</vt:lpstr>
      <vt:lpstr>Starry Map</vt:lpstr>
      <vt:lpstr>Slide 46</vt:lpstr>
      <vt:lpstr>Slide 47</vt:lpstr>
      <vt:lpstr>Slide 48</vt:lpstr>
      <vt:lpstr>Other Normalizations</vt:lpstr>
      <vt:lpstr>RPKM Example Calculation</vt:lpstr>
      <vt:lpstr>Splice Variants</vt:lpstr>
      <vt:lpstr>Scagnostics</vt:lpstr>
      <vt:lpstr>Scagexplorer</vt:lpstr>
      <vt:lpstr>SPADE</vt:lpstr>
      <vt:lpstr>Slide 55</vt:lpstr>
      <vt:lpstr>Slide 56</vt:lpstr>
    </vt:vector>
  </TitlesOfParts>
  <Company>OSUMC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Brian</dc:creator>
  <cp:lastModifiedBy>Brian</cp:lastModifiedBy>
  <cp:revision>156</cp:revision>
  <dcterms:created xsi:type="dcterms:W3CDTF">2015-09-01T18:23:32Z</dcterms:created>
  <dcterms:modified xsi:type="dcterms:W3CDTF">2015-10-01T09:38:38Z</dcterms:modified>
</cp:coreProperties>
</file>